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045" r:id="rId1"/>
    <p:sldMasterId id="2147484091" r:id="rId2"/>
  </p:sldMasterIdLst>
  <p:notesMasterIdLst>
    <p:notesMasterId r:id="rId14"/>
  </p:notesMasterIdLst>
  <p:sldIdLst>
    <p:sldId id="256" r:id="rId3"/>
    <p:sldId id="257" r:id="rId4"/>
    <p:sldId id="259" r:id="rId5"/>
    <p:sldId id="262" r:id="rId6"/>
    <p:sldId id="258" r:id="rId7"/>
    <p:sldId id="263" r:id="rId8"/>
    <p:sldId id="260" r:id="rId9"/>
    <p:sldId id="267" r:id="rId10"/>
    <p:sldId id="261" r:id="rId11"/>
    <p:sldId id="264" r:id="rId12"/>
    <p:sldId id="268" r:id="rId13"/>
  </p:sldIdLst>
  <p:sldSz cx="10080625" cy="7559675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318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6477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8636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079500" indent="-2159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1" autoAdjust="0"/>
    <p:restoredTop sz="94660"/>
  </p:normalViewPr>
  <p:slideViewPr>
    <p:cSldViewPr>
      <p:cViewPr>
        <p:scale>
          <a:sx n="100" d="100"/>
          <a:sy n="100" d="100"/>
        </p:scale>
        <p:origin x="-856" y="112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528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419600" y="0"/>
            <a:ext cx="33528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792DAA41-E723-164C-83F7-22A307226490}" type="datetime1">
              <a:rPr lang="en-US"/>
              <a:pPr/>
              <a:t>9/5/13</a:t>
            </a:fld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0" y="762000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66800" y="4800600"/>
            <a:ext cx="5638800" cy="449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5000"/>
            <a:ext cx="33528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419600" y="9525000"/>
            <a:ext cx="3352800" cy="5334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fld id="{0FDAE5DB-08C7-6E46-8592-1951D80A7A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135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AE5DB-08C7-6E46-8592-1951D80A7A2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4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aster Slid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>
            <a:lvl1pPr>
              <a:defRPr b="1">
                <a:latin typeface="Myriad Pro"/>
                <a:cs typeface="Myriad Pro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 i="1" baseline="0">
                <a:latin typeface="Myriad Pro"/>
                <a:cs typeface="Myriad Pro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35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00988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581933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aster Slid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3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Master Slide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86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48400"/>
            <a:ext cx="8568531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57792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04114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692178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Master Slide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343400" y="912813"/>
            <a:ext cx="5246688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2406650"/>
            <a:ext cx="9069387" cy="442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29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8" r:id="rId1"/>
    <p:sldLayoutId id="2147484089" r:id="rId2"/>
    <p:sldLayoutId id="2147484090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000" b="1">
          <a:solidFill>
            <a:srgbClr val="002060"/>
          </a:solidFill>
          <a:latin typeface="Myriad Pro"/>
          <a:ea typeface="ＭＳ Ｐゴシック" charset="0"/>
          <a:cs typeface="ＭＳ Ｐゴシック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000" b="1">
          <a:solidFill>
            <a:srgbClr val="002060"/>
          </a:solidFill>
          <a:latin typeface="Myriad Pro" pitchFamily="-105" charset="0"/>
          <a:ea typeface="ＭＳ Ｐゴシック" charset="0"/>
          <a:cs typeface="ＭＳ Ｐゴシック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000" b="1">
          <a:solidFill>
            <a:srgbClr val="002060"/>
          </a:solidFill>
          <a:latin typeface="Myriad Pro" pitchFamily="-105" charset="0"/>
          <a:ea typeface="ＭＳ Ｐゴシック" charset="0"/>
          <a:cs typeface="ＭＳ Ｐゴシック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000" b="1">
          <a:solidFill>
            <a:srgbClr val="002060"/>
          </a:solidFill>
          <a:latin typeface="Myriad Pro" pitchFamily="-105" charset="0"/>
          <a:ea typeface="ＭＳ Ｐゴシック" charset="0"/>
          <a:cs typeface="ＭＳ Ｐゴシック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0"/>
        <a:defRPr sz="4000" b="1">
          <a:solidFill>
            <a:srgbClr val="002060"/>
          </a:solidFill>
          <a:latin typeface="Myriad Pro" pitchFamily="-105" charset="0"/>
          <a:ea typeface="ＭＳ Ｐゴシック" charset="0"/>
          <a:cs typeface="ＭＳ Ｐゴシック" charset="-128"/>
        </a:defRPr>
      </a:lvl5pPr>
      <a:lvl6pPr marL="15367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5" charset="2"/>
        <a:defRPr sz="4400">
          <a:solidFill>
            <a:srgbClr val="000000"/>
          </a:solidFill>
          <a:latin typeface="Arial" pitchFamily="-105" charset="0"/>
          <a:ea typeface="MS Gothic" charset="0"/>
          <a:cs typeface="MS Gothic" charset="0"/>
        </a:defRPr>
      </a:lvl6pPr>
      <a:lvl7pPr marL="19939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5" charset="2"/>
        <a:defRPr sz="4400">
          <a:solidFill>
            <a:srgbClr val="000000"/>
          </a:solidFill>
          <a:latin typeface="Arial" pitchFamily="-105" charset="0"/>
          <a:ea typeface="MS Gothic" charset="0"/>
          <a:cs typeface="MS Gothic" charset="0"/>
        </a:defRPr>
      </a:lvl7pPr>
      <a:lvl8pPr marL="24511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5" charset="2"/>
        <a:defRPr sz="4400">
          <a:solidFill>
            <a:srgbClr val="000000"/>
          </a:solidFill>
          <a:latin typeface="Arial" pitchFamily="-105" charset="0"/>
          <a:ea typeface="MS Gothic" charset="0"/>
          <a:cs typeface="MS Gothic" charset="0"/>
        </a:defRPr>
      </a:lvl8pPr>
      <a:lvl9pPr marL="2908300" indent="-2159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-105" charset="2"/>
        <a:defRPr sz="4400">
          <a:solidFill>
            <a:srgbClr val="000000"/>
          </a:solidFill>
          <a:latin typeface="Arial" pitchFamily="-105" charset="0"/>
          <a:ea typeface="MS Gothic" charset="0"/>
          <a:cs typeface="MS Gothic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2060"/>
        </a:buClr>
        <a:buSzPct val="75000"/>
        <a:buFont typeface="Times" charset="0"/>
        <a:buChar char="•"/>
        <a:defRPr sz="3200">
          <a:solidFill>
            <a:srgbClr val="002060"/>
          </a:solidFill>
          <a:latin typeface="Myriad Pro"/>
          <a:ea typeface="ＭＳ Ｐゴシック" charset="0"/>
          <a:cs typeface="ＭＳ Ｐゴシック" charset="-128"/>
        </a:defRPr>
      </a:lvl1pPr>
      <a:lvl2pPr marL="863600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2060"/>
        </a:buClr>
        <a:buSzPct val="75000"/>
        <a:buChar char="–"/>
        <a:defRPr sz="3000">
          <a:solidFill>
            <a:srgbClr val="002060"/>
          </a:solidFill>
          <a:latin typeface="Myriad Pro"/>
          <a:ea typeface="ＭＳ Ｐゴシック" charset="0"/>
          <a:cs typeface="MS Gothic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2060"/>
        </a:buClr>
        <a:buSzPct val="75000"/>
        <a:buFont typeface="Times" charset="0"/>
        <a:buChar char="•"/>
        <a:defRPr sz="2800">
          <a:solidFill>
            <a:srgbClr val="002060"/>
          </a:solidFill>
          <a:latin typeface="Myriad Pro"/>
          <a:ea typeface="+mn-ea"/>
          <a:cs typeface="MS Gothic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2060"/>
        </a:buClr>
        <a:buSzPct val="75000"/>
        <a:buChar char="–"/>
        <a:defRPr sz="2400">
          <a:solidFill>
            <a:srgbClr val="002060"/>
          </a:solidFill>
          <a:latin typeface="Myriad Pro"/>
          <a:ea typeface="+mn-ea"/>
          <a:cs typeface="MS Gothic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2060"/>
        </a:buClr>
        <a:buSzPct val="75000"/>
        <a:buFont typeface="Times" charset="0"/>
        <a:buChar char="•"/>
        <a:defRPr sz="2000">
          <a:solidFill>
            <a:srgbClr val="002060"/>
          </a:solidFill>
          <a:latin typeface="Myriad Pro"/>
          <a:ea typeface="+mn-ea"/>
          <a:cs typeface="MS Gothic" charset="-128"/>
        </a:defRPr>
      </a:lvl5pPr>
      <a:lvl6pPr marL="26162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05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05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05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pitchFamily="-105" charset="2"/>
        <a:buChar char="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794" tIns="50397" rIns="100794" bIns="5039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63925"/>
            <a:ext cx="9072563" cy="4989036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9/5/13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7006699"/>
            <a:ext cx="2352146" cy="402483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/>
          <p:cNvSpPr>
            <a:spLocks/>
          </p:cNvSpPr>
          <p:nvPr userDrawn="1"/>
        </p:nvSpPr>
        <p:spPr bwMode="auto">
          <a:xfrm>
            <a:off x="1001713" y="6980238"/>
            <a:ext cx="7543800" cy="30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ctr" eaLnBrk="0" hangingPunct="0"/>
            <a:r>
              <a:rPr lang="en-US" sz="1000">
                <a:solidFill>
                  <a:srgbClr val="005782"/>
                </a:solidFill>
                <a:latin typeface="Myriad Pro" charset="0"/>
              </a:rPr>
              <a:t>© 2012 The National Consortium of Interpreter Education Centers are funded from 2010 - 2015 by the US Department of Education RSA, CFDA #84.160A and #84.160B, Training of Interpreters for Individuals Who Are Deaf and Individuals Who are Deaf-Blind.</a:t>
            </a:r>
            <a:endParaRPr lang="en-US">
              <a:solidFill>
                <a:schemeClr val="folHlink"/>
              </a:solidFill>
              <a:latin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</p:sldLayoutIdLst>
  <p:hf sldNum="0" hdr="0" dt="0"/>
  <p:txStyles>
    <p:titleStyle>
      <a:lvl1pPr algn="ctr" defTabSz="1007943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79" indent="-377979" algn="l" defTabSz="1007943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954" indent="-314982" algn="l" defTabSz="100794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Myriad Pro" charset="0"/>
                <a:cs typeface="Myriad Pro" charset="0"/>
              </a:rPr>
              <a:t>Deaf Self-Advocacy Training:</a:t>
            </a:r>
            <a:br>
              <a:rPr lang="en-US" dirty="0">
                <a:solidFill>
                  <a:srgbClr val="FFFF00"/>
                </a:solidFill>
                <a:latin typeface="Myriad Pro" charset="0"/>
                <a:cs typeface="Myriad Pro" charset="0"/>
              </a:rPr>
            </a:br>
            <a:r>
              <a:rPr lang="en-US" b="0" i="1" dirty="0">
                <a:solidFill>
                  <a:srgbClr val="FFFF00"/>
                </a:solidFill>
                <a:latin typeface="Myriad Pro" charset="0"/>
                <a:cs typeface="Myriad Pro" charset="0"/>
              </a:rPr>
              <a:t>Module 5: Interpreting Services Using Video Technology</a:t>
            </a:r>
            <a:endParaRPr lang="en-US" i="1" dirty="0">
              <a:solidFill>
                <a:srgbClr val="FFFF00"/>
              </a:solidFill>
              <a:latin typeface="Myriad Pro" charset="0"/>
              <a:cs typeface="Myriad Pro" charset="0"/>
            </a:endParaRPr>
          </a:p>
        </p:txBody>
      </p:sp>
      <p:pic>
        <p:nvPicPr>
          <p:cNvPr id="6147" name="Picture 3" descr="NCI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64088"/>
            <a:ext cx="4584700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8545513" y="6827838"/>
            <a:ext cx="12954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1800" i="1">
                <a:solidFill>
                  <a:srgbClr val="002060"/>
                </a:solidFill>
                <a:latin typeface="Myriad Pro" charset="0"/>
              </a:rPr>
              <a:t>(Video 5.5)</a:t>
            </a:r>
          </a:p>
        </p:txBody>
      </p:sp>
      <p:sp>
        <p:nvSpPr>
          <p:cNvPr id="24579" name="Rectangle 6"/>
          <p:cNvSpPr>
            <a:spLocks noGrp="1" noChangeArrowheads="1"/>
          </p:cNvSpPr>
          <p:nvPr>
            <p:ph type="title"/>
          </p:nvPr>
        </p:nvSpPr>
        <p:spPr>
          <a:xfrm>
            <a:off x="1154112" y="198437"/>
            <a:ext cx="8923525" cy="1163637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 5.5: Video Etiquette Tips </a:t>
            </a:r>
            <a:b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</a:br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by Pinky the VRS Ambassador</a:t>
            </a:r>
          </a:p>
        </p:txBody>
      </p:sp>
      <p:sp>
        <p:nvSpPr>
          <p:cNvPr id="24580" name="Rectangle 7"/>
          <p:cNvSpPr>
            <a:spLocks noGrp="1" noChangeArrowheads="1"/>
          </p:cNvSpPr>
          <p:nvPr>
            <p:ph idx="1"/>
          </p:nvPr>
        </p:nvSpPr>
        <p:spPr>
          <a:xfrm>
            <a:off x="531813" y="2484436"/>
            <a:ext cx="6718299" cy="4346577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other tips can you think of? </a:t>
            </a:r>
          </a:p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Why are those tips important?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35912" y="2179637"/>
            <a:ext cx="1905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Video Shown Here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Very Important Tip</a:t>
            </a:r>
          </a:p>
        </p:txBody>
      </p:sp>
      <p:sp>
        <p:nvSpPr>
          <p:cNvPr id="2662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63512" y="5684837"/>
            <a:ext cx="9917113" cy="735013"/>
          </a:xfrm>
        </p:spPr>
        <p:txBody>
          <a:bodyPr>
            <a:noAutofit/>
          </a:bodyPr>
          <a:lstStyle/>
          <a:p>
            <a:pPr algn="ctr">
              <a:buFont typeface="Times" charset="0"/>
              <a:buNone/>
            </a:pPr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Don’t forget to appreciate the interpreters you work with!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8312" y="1646237"/>
            <a:ext cx="891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Cartoon called “That Deaf Guy”. </a:t>
            </a:r>
          </a:p>
          <a:p>
            <a:r>
              <a:rPr lang="en-US" sz="4000" dirty="0" smtClean="0">
                <a:solidFill>
                  <a:srgbClr val="FFFF00"/>
                </a:solidFill>
              </a:rPr>
              <a:t>Young man is on VRS with his friend who shares her New Years Resolution to show more appreciation. In response, he signs you’re a champ to the VRS interpreter. 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 flipV="1">
            <a:off x="9576594" y="6752961"/>
            <a:ext cx="340518" cy="227276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Goal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Times" charset="0"/>
              <a:buNone/>
            </a:pPr>
            <a:r>
              <a:rPr lang="en-US" sz="5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Learn the requirements for access to video conferencing, with the communication services available with this technology and tips for proper video etiquette.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3516312" y="198437"/>
            <a:ext cx="6378575" cy="1363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 5.1: Interpreting Services Through Video </a:t>
            </a:r>
          </a:p>
        </p:txBody>
      </p:sp>
      <p:sp>
        <p:nvSpPr>
          <p:cNvPr id="1024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46238"/>
            <a:ext cx="9840912" cy="5184776"/>
          </a:xfrm>
        </p:spPr>
        <p:txBody>
          <a:bodyPr/>
          <a:lstStyle/>
          <a:p>
            <a:pPr>
              <a:buFont typeface="Times" charset="0"/>
              <a:buNone/>
            </a:pPr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Discuss: </a:t>
            </a:r>
          </a:p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challenges are there in getting what you need to use video conferencing?  </a:t>
            </a:r>
          </a:p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is the difference between VRS and VRI? </a:t>
            </a:r>
          </a:p>
          <a:p>
            <a:endParaRPr lang="en-US" sz="2800" dirty="0">
              <a:latin typeface="Myriad Pro" charset="0"/>
              <a:cs typeface="ＭＳ Ｐゴシック" charset="0"/>
            </a:endParaRPr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8545513" y="6827838"/>
            <a:ext cx="12954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1800" i="1">
                <a:solidFill>
                  <a:srgbClr val="002060"/>
                </a:solidFill>
                <a:latin typeface="Myriad Pro" charset="0"/>
              </a:rPr>
              <a:t>(Video 5.1)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 flipH="1">
            <a:off x="9576594" y="6446837"/>
            <a:ext cx="45719" cy="306124"/>
          </a:xfrm>
        </p:spPr>
        <p:txBody>
          <a:bodyPr>
            <a:normAutofit fontScale="400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2" y="0"/>
            <a:ext cx="9072563" cy="10387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Broadband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036637"/>
            <a:ext cx="9576594" cy="571632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High Speed Internet is also called broadband. </a:t>
            </a:r>
          </a:p>
          <a:p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There are several different types of broadband: </a:t>
            </a:r>
          </a:p>
          <a:p>
            <a:pPr lvl="1"/>
            <a:r>
              <a:rPr lang="en-US" sz="3600" i="1" dirty="0">
                <a:solidFill>
                  <a:srgbClr val="FFFF00"/>
                </a:solidFill>
                <a:latin typeface="Myriad Pro" charset="0"/>
                <a:cs typeface="MS Gothic" charset="0"/>
              </a:rPr>
              <a:t>Cable Internet through TV cable network. </a:t>
            </a:r>
          </a:p>
          <a:p>
            <a:pPr lvl="1"/>
            <a:r>
              <a:rPr lang="en-US" sz="3600" i="1" dirty="0">
                <a:solidFill>
                  <a:srgbClr val="FFFF00"/>
                </a:solidFill>
                <a:latin typeface="Myriad Pro" charset="0"/>
                <a:cs typeface="MS Gothic" charset="0"/>
              </a:rPr>
              <a:t>Digital Subscriber Line (DSL) through phone lines.</a:t>
            </a:r>
          </a:p>
          <a:p>
            <a:pPr lvl="1"/>
            <a:r>
              <a:rPr lang="en-US" sz="3600" i="1" dirty="0">
                <a:solidFill>
                  <a:srgbClr val="FFFF00"/>
                </a:solidFill>
                <a:latin typeface="Myriad Pro" charset="0"/>
                <a:cs typeface="MS Gothic" charset="0"/>
              </a:rPr>
              <a:t>FIOS through fiber optic network. </a:t>
            </a:r>
          </a:p>
          <a:p>
            <a:pPr lvl="1"/>
            <a:r>
              <a:rPr lang="en-US" sz="3600" i="1" dirty="0">
                <a:solidFill>
                  <a:srgbClr val="FFFF00"/>
                </a:solidFill>
                <a:latin typeface="Myriad Pro" charset="0"/>
                <a:cs typeface="MS Gothic" charset="0"/>
              </a:rPr>
              <a:t>Satellite Internet service.</a:t>
            </a:r>
            <a:r>
              <a:rPr lang="en-US" sz="36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831512" y="122237"/>
            <a:ext cx="5246688" cy="13636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Hardware and Software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531812" y="1341438"/>
            <a:ext cx="4737099" cy="5489576"/>
          </a:xfrm>
        </p:spPr>
        <p:txBody>
          <a:bodyPr>
            <a:noAutofit/>
          </a:bodyPr>
          <a:lstStyle/>
          <a:p>
            <a:pPr>
              <a:lnSpc>
                <a:spcPct val="83000"/>
              </a:lnSpc>
              <a:buFont typeface="Times" charset="0"/>
              <a:buNone/>
            </a:pPr>
            <a:r>
              <a:rPr lang="en-US" sz="3600" u="sng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Hardware (equipment that has its own software)</a:t>
            </a:r>
            <a:endParaRPr lang="en-US" sz="3600" dirty="0">
              <a:solidFill>
                <a:srgbClr val="FFFF00"/>
              </a:solidFill>
              <a:latin typeface="Myriad Pro" charset="0"/>
              <a:cs typeface="ＭＳ Ｐゴシック" charset="0"/>
            </a:endParaRP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Videophones</a:t>
            </a:r>
          </a:p>
          <a:p>
            <a:pPr lvl="1"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VP-200</a:t>
            </a:r>
          </a:p>
          <a:p>
            <a:pPr lvl="1">
              <a:lnSpc>
                <a:spcPct val="83000"/>
              </a:lnSpc>
            </a:pPr>
            <a:r>
              <a:rPr lang="en-US" sz="3600" dirty="0" err="1">
                <a:solidFill>
                  <a:srgbClr val="FFFF00"/>
                </a:solidFill>
                <a:latin typeface="Myriad Pro" charset="0"/>
                <a:cs typeface="MS Gothic" charset="0"/>
              </a:rPr>
              <a:t>Ntouch</a:t>
            </a:r>
            <a:endParaRPr lang="en-US" sz="3600" dirty="0">
              <a:solidFill>
                <a:srgbClr val="FFFF00"/>
              </a:solidFill>
              <a:latin typeface="Myriad Pro" charset="0"/>
              <a:cs typeface="MS Gothic" charset="0"/>
            </a:endParaRPr>
          </a:p>
          <a:p>
            <a:pPr lvl="1"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OJO </a:t>
            </a:r>
          </a:p>
          <a:p>
            <a:pPr lvl="1"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Tandberg</a:t>
            </a: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Webcam</a:t>
            </a:r>
          </a:p>
          <a:p>
            <a:pPr lvl="1"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Built-in or external</a:t>
            </a: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21338" y="1646238"/>
            <a:ext cx="4459287" cy="5184776"/>
          </a:xfrm>
        </p:spPr>
        <p:txBody>
          <a:bodyPr>
            <a:noAutofit/>
          </a:bodyPr>
          <a:lstStyle/>
          <a:p>
            <a:pPr>
              <a:lnSpc>
                <a:spcPct val="83000"/>
              </a:lnSpc>
              <a:buFont typeface="Times" charset="0"/>
              <a:buNone/>
            </a:pPr>
            <a:r>
              <a:rPr lang="en-US" sz="3600" u="sng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Software (Applications that works with webcams)</a:t>
            </a:r>
            <a:endParaRPr lang="en-US" sz="3600" dirty="0">
              <a:solidFill>
                <a:srgbClr val="FFFF00"/>
              </a:solidFill>
              <a:latin typeface="Myriad Pro" charset="0"/>
              <a:cs typeface="ＭＳ Ｐゴシック" charset="0"/>
            </a:endParaRP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Skype</a:t>
            </a: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Tango</a:t>
            </a:r>
          </a:p>
          <a:p>
            <a:pPr>
              <a:lnSpc>
                <a:spcPct val="83000"/>
              </a:lnSpc>
            </a:pPr>
            <a:r>
              <a:rPr lang="en-US" sz="3600" dirty="0" err="1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Facetime</a:t>
            </a:r>
            <a:endParaRPr lang="en-US" sz="3600" dirty="0">
              <a:solidFill>
                <a:srgbClr val="FFFF00"/>
              </a:solidFill>
              <a:latin typeface="Myriad Pro" charset="0"/>
              <a:cs typeface="ＭＳ Ｐゴシック" charset="0"/>
            </a:endParaRPr>
          </a:p>
          <a:p>
            <a:pPr>
              <a:lnSpc>
                <a:spcPct val="83000"/>
              </a:lnSpc>
            </a:pPr>
            <a:r>
              <a:rPr lang="en-US" sz="3600" dirty="0" err="1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ooVoo</a:t>
            </a:r>
            <a:endParaRPr lang="en-US" sz="3600" dirty="0">
              <a:solidFill>
                <a:srgbClr val="FFFF00"/>
              </a:solidFill>
              <a:latin typeface="Myriad Pro" charset="0"/>
              <a:cs typeface="ＭＳ Ｐゴシック" charset="0"/>
            </a:endParaRP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Go-to-meeting</a:t>
            </a:r>
          </a:p>
          <a:p>
            <a:pPr>
              <a:lnSpc>
                <a:spcPct val="83000"/>
              </a:lnSpc>
            </a:pP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P3/Z4/</a:t>
            </a:r>
            <a:r>
              <a:rPr lang="en-US" sz="3600" dirty="0" err="1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ntouch</a:t>
            </a:r>
            <a:r>
              <a:rPr lang="en-US" sz="36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 PC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137025" y="198437"/>
            <a:ext cx="5943600" cy="98107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Comparing VRS and VRI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960438"/>
            <a:ext cx="4989513" cy="5870576"/>
          </a:xfrm>
        </p:spPr>
        <p:txBody>
          <a:bodyPr>
            <a:noAutofit/>
          </a:bodyPr>
          <a:lstStyle/>
          <a:p>
            <a:pPr>
              <a:lnSpc>
                <a:spcPct val="83000"/>
              </a:lnSpc>
              <a:buFont typeface="Times" charset="0"/>
              <a:buNone/>
            </a:pPr>
            <a:r>
              <a:rPr lang="en-US" sz="3200" u="sng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are the similarities?</a:t>
            </a:r>
            <a:r>
              <a:rPr lang="en-US" sz="32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 </a:t>
            </a:r>
          </a:p>
          <a:p>
            <a:pPr>
              <a:lnSpc>
                <a:spcPct val="83000"/>
              </a:lnSpc>
            </a:pPr>
            <a:r>
              <a:rPr lang="en-US" sz="32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Both use videoconferencing technology.</a:t>
            </a:r>
          </a:p>
          <a:p>
            <a:pPr lvl="1">
              <a:lnSpc>
                <a:spcPct val="83000"/>
              </a:lnSpc>
            </a:pPr>
            <a:r>
              <a:rPr lang="en-US" sz="32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Could use the same type of equipment/software.</a:t>
            </a:r>
          </a:p>
          <a:p>
            <a:pPr lvl="1">
              <a:lnSpc>
                <a:spcPct val="83000"/>
              </a:lnSpc>
            </a:pPr>
            <a:r>
              <a:rPr lang="en-US" sz="3200" dirty="0">
                <a:solidFill>
                  <a:srgbClr val="FFFF00"/>
                </a:solidFill>
                <a:latin typeface="Myriad Pro" charset="0"/>
                <a:cs typeface="MS Gothic" charset="0"/>
              </a:rPr>
              <a:t>Broadband is required.</a:t>
            </a:r>
          </a:p>
          <a:p>
            <a:pPr>
              <a:lnSpc>
                <a:spcPct val="83000"/>
              </a:lnSpc>
            </a:pPr>
            <a:r>
              <a:rPr lang="en-US" sz="32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Could be the same interpreter and/or call center.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40312" y="1417638"/>
            <a:ext cx="5040313" cy="5413376"/>
          </a:xfrm>
        </p:spPr>
        <p:txBody>
          <a:bodyPr>
            <a:noAutofit/>
          </a:bodyPr>
          <a:lstStyle/>
          <a:p>
            <a:pPr>
              <a:lnSpc>
                <a:spcPct val="83000"/>
              </a:lnSpc>
              <a:buFont typeface="Times" charset="0"/>
              <a:buNone/>
            </a:pPr>
            <a:r>
              <a:rPr lang="en-US" sz="3100" u="sng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are the differences?</a:t>
            </a:r>
            <a:endParaRPr lang="en-US" sz="3100" dirty="0">
              <a:solidFill>
                <a:srgbClr val="FFFF00"/>
              </a:solidFill>
              <a:latin typeface="Myriad Pro" charset="0"/>
              <a:cs typeface="ＭＳ Ｐゴシック" charset="0"/>
            </a:endParaRP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VRS is 24/7. </a:t>
            </a: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VRI is not always 24/7. </a:t>
            </a: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Purpose of service is different.</a:t>
            </a: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More types of equipment used for audio.</a:t>
            </a: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Physical location of Deaf and hearing persons.</a:t>
            </a:r>
          </a:p>
          <a:p>
            <a:pPr>
              <a:lnSpc>
                <a:spcPct val="83000"/>
              </a:lnSpc>
            </a:pPr>
            <a:r>
              <a:rPr lang="en-US" sz="31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The organization who pays to provide the service.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4"/>
          <p:cNvSpPr txBox="1">
            <a:spLocks noChangeArrowheads="1"/>
          </p:cNvSpPr>
          <p:nvPr/>
        </p:nvSpPr>
        <p:spPr bwMode="auto">
          <a:xfrm>
            <a:off x="8469313" y="6827838"/>
            <a:ext cx="1295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1800" i="1">
                <a:solidFill>
                  <a:srgbClr val="002060"/>
                </a:solidFill>
                <a:latin typeface="Myriad Pro" charset="0"/>
              </a:rPr>
              <a:t>(Video 5.2)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title"/>
          </p:nvPr>
        </p:nvSpPr>
        <p:spPr>
          <a:xfrm>
            <a:off x="1839912" y="198437"/>
            <a:ext cx="8066087" cy="13636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 5.2: History of Telecommunications Access</a:t>
            </a:r>
          </a:p>
        </p:txBody>
      </p:sp>
      <p:sp>
        <p:nvSpPr>
          <p:cNvPr id="18436" name="Rectangle 8"/>
          <p:cNvSpPr>
            <a:spLocks noGrp="1" noChangeArrowheads="1"/>
          </p:cNvSpPr>
          <p:nvPr>
            <p:ph idx="1"/>
          </p:nvPr>
        </p:nvSpPr>
        <p:spPr>
          <a:xfrm>
            <a:off x="531813" y="1874838"/>
            <a:ext cx="6261099" cy="4956176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would your life look like now if you did not have phone access?</a:t>
            </a:r>
          </a:p>
          <a:p>
            <a:r>
              <a:rPr lang="en-US" sz="44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How did advocacy contribute to this history?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73912" y="2941637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Video Shown Here </a:t>
            </a:r>
            <a:endParaRPr lang="en-US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8469313" y="6827838"/>
            <a:ext cx="12954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1800" i="1">
                <a:solidFill>
                  <a:srgbClr val="002060"/>
                </a:solidFill>
                <a:latin typeface="Myriad Pro" charset="0"/>
              </a:rPr>
              <a:t>(Video 5.3)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title"/>
          </p:nvPr>
        </p:nvSpPr>
        <p:spPr>
          <a:xfrm>
            <a:off x="1839912" y="198437"/>
            <a:ext cx="7848601" cy="154463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 5.3: Reporting a Grievance about Video Interpreting Services</a:t>
            </a:r>
          </a:p>
        </p:txBody>
      </p:sp>
      <p:sp>
        <p:nvSpPr>
          <p:cNvPr id="20484" name="Rectangle 7"/>
          <p:cNvSpPr>
            <a:spLocks noGrp="1" noChangeArrowheads="1"/>
          </p:cNvSpPr>
          <p:nvPr>
            <p:ph idx="1"/>
          </p:nvPr>
        </p:nvSpPr>
        <p:spPr>
          <a:xfrm>
            <a:off x="531813" y="1951038"/>
            <a:ext cx="6489699" cy="4879976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When and how do you submit a grievance for VRS? </a:t>
            </a:r>
          </a:p>
          <a:p>
            <a:r>
              <a:rPr lang="en-US" sz="48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When and how do you submit a grievance for VRI?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478712" y="2636837"/>
            <a:ext cx="22209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Video Shown Here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839912" y="274637"/>
            <a:ext cx="7848600" cy="1363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Video 5.4: Automated </a:t>
            </a:r>
            <a:b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</a:br>
            <a:r>
              <a:rPr lang="en-US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Phone Service</a:t>
            </a:r>
          </a:p>
        </p:txBody>
      </p:sp>
      <p:sp>
        <p:nvSpPr>
          <p:cNvPr id="22533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51038"/>
            <a:ext cx="7173912" cy="4879976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What kind of automated services have you used? </a:t>
            </a:r>
          </a:p>
          <a:p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How do you benefit from using automated services? </a:t>
            </a:r>
          </a:p>
          <a:p>
            <a:r>
              <a:rPr lang="en-US" sz="4000" dirty="0">
                <a:solidFill>
                  <a:srgbClr val="FFFF00"/>
                </a:solidFill>
                <a:latin typeface="Myriad Pro" charset="0"/>
                <a:cs typeface="ＭＳ Ｐゴシック" charset="0"/>
              </a:rPr>
              <a:t>How do businesses benefit from automated services?    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8545513" y="6827838"/>
            <a:ext cx="12954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charset="0"/>
              <a:buNone/>
            </a:pPr>
            <a:r>
              <a:rPr lang="en-US" sz="1800" i="1">
                <a:solidFill>
                  <a:srgbClr val="002060"/>
                </a:solidFill>
                <a:latin typeface="Myriad Pro" charset="0"/>
              </a:rPr>
              <a:t>(Video 5.4)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097712" y="1798637"/>
            <a:ext cx="2478882" cy="4954324"/>
          </a:xfrm>
        </p:spPr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Video Shown Here 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_Theme1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-105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0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-105" charset="2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pitchFamily="-105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5367</TotalTime>
  <Words>442</Words>
  <Application>Microsoft Macintosh PowerPoint</Application>
  <PresentationFormat>Custom</PresentationFormat>
  <Paragraphs>70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3_Theme1</vt:lpstr>
      <vt:lpstr>Black</vt:lpstr>
      <vt:lpstr>Deaf Self-Advocacy Training: Module 5: Interpreting Services Using Video Technology</vt:lpstr>
      <vt:lpstr>Goal</vt:lpstr>
      <vt:lpstr>Video 5.1: Interpreting Services Through Video </vt:lpstr>
      <vt:lpstr>Broadband</vt:lpstr>
      <vt:lpstr>Hardware and Software</vt:lpstr>
      <vt:lpstr>Comparing VRS and VRI</vt:lpstr>
      <vt:lpstr>Video 5.2: History of Telecommunications Access</vt:lpstr>
      <vt:lpstr>Video 5.3: Reporting a Grievance about Video Interpreting Services</vt:lpstr>
      <vt:lpstr>Video 5.4: Automated  Phone Service</vt:lpstr>
      <vt:lpstr>Video 5.5: Video Etiquette Tips  by Pinky the VRS Ambassador</vt:lpstr>
      <vt:lpstr>Very Important Tip</vt:lpstr>
    </vt:vector>
  </TitlesOfParts>
  <Manager/>
  <Company>EnglishWit Solutions LLC</Company>
  <LinksUpToDate>false</LinksUpToDate>
  <SharedDoc>false</SharedDoc>
  <HyperlinkBase>www.englishwit.com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DSAT Module 5</dc:title>
  <dc:subject/>
  <dc:creator>Margie English</dc:creator>
  <cp:keywords/>
  <dc:description>EnglishWit Solutions is a technical marketing and writing service.  For more information, please visit www.englishwit.com. </dc:description>
  <cp:lastModifiedBy>Bailey Westerhoff</cp:lastModifiedBy>
  <cp:revision>40</cp:revision>
  <dcterms:created xsi:type="dcterms:W3CDTF">2012-04-19T17:57:08Z</dcterms:created>
  <dcterms:modified xsi:type="dcterms:W3CDTF">2013-09-05T21:27:32Z</dcterms:modified>
  <cp:category/>
</cp:coreProperties>
</file>