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63" r:id="rId3"/>
    <p:sldId id="264" r:id="rId4"/>
    <p:sldId id="266" r:id="rId5"/>
    <p:sldId id="267" r:id="rId6"/>
    <p:sldId id="265" r:id="rId7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C4C7D"/>
    <a:srgbClr val="020000"/>
    <a:srgbClr val="1C4D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0336" autoAdjust="0"/>
    <p:restoredTop sz="94645" autoAdjust="0"/>
  </p:normalViewPr>
  <p:slideViewPr>
    <p:cSldViewPr>
      <p:cViewPr varScale="1">
        <p:scale>
          <a:sx n="84" d="100"/>
          <a:sy n="84" d="100"/>
        </p:scale>
        <p:origin x="-520" y="-10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2856" y="-96"/>
      </p:cViewPr>
      <p:guideLst>
        <p:guide orient="horz" pos="2931"/>
        <p:guide pos="221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E1AD20E-9AB0-4AB9-B362-441BBA9A486C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204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72FFF5D-B73E-4D61-ABBC-076ED0E70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88C3940-D798-48AC-9674-32896C754B6D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0A87016-DF88-496F-8796-6DA79B06C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2"/>
          <p:cNvSpPr txBox="1">
            <a:spLocks noChangeArrowheads="1"/>
          </p:cNvSpPr>
          <p:nvPr userDrawn="1"/>
        </p:nvSpPr>
        <p:spPr bwMode="auto">
          <a:xfrm>
            <a:off x="457200" y="8458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 i="0">
              <a:solidFill>
                <a:srgbClr val="898989"/>
              </a:solidFill>
              <a:latin typeface="Calibri" pitchFamily="-7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creen shot 2012-06-06 at 10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6858000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1828800"/>
            <a:ext cx="4038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4038600"/>
            <a:ext cx="6172200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" y="8475663"/>
            <a:ext cx="6172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1">
                <a:solidFill>
                  <a:schemeClr val="tx2"/>
                </a:solidFill>
                <a:latin typeface="Myriad Pro" pitchFamily="-72" charset="0"/>
              </a:defRPr>
            </a:lvl1pPr>
          </a:lstStyle>
          <a:p>
            <a:pPr>
              <a:defRPr/>
            </a:pPr>
            <a:r>
              <a:rPr lang="en-US"/>
              <a:t>Funded by the U.S. Department of Education RSA CFDA #84.160A and #84.160B, Training of Interpreters for Individuals who are Deaf and who are Deaf-Blind.</a:t>
            </a:r>
            <a:endParaRPr lang="en-US">
              <a:solidFill>
                <a:srgbClr val="898989"/>
              </a:solidFill>
              <a:latin typeface="Calibri" pitchFamily="-72" charset="0"/>
            </a:endParaRPr>
          </a:p>
        </p:txBody>
      </p:sp>
      <p:sp>
        <p:nvSpPr>
          <p:cNvPr id="2" name="Rectangle 4"/>
          <p:cNvSpPr/>
          <p:nvPr userDrawn="1"/>
        </p:nvSpPr>
        <p:spPr>
          <a:xfrm>
            <a:off x="0" y="8915400"/>
            <a:ext cx="6858000" cy="228600"/>
          </a:xfrm>
          <a:prstGeom prst="rect">
            <a:avLst/>
          </a:prstGeom>
          <a:solidFill>
            <a:srgbClr val="1C4C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3200" kern="1200">
          <a:solidFill>
            <a:srgbClr val="1C4C7D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rgbClr val="1C4C7D"/>
          </a:solidFill>
          <a:latin typeface="Myriad Pro" pitchFamily="-72" charset="0"/>
          <a:ea typeface="ＭＳ Ｐゴシック" pitchFamily="-72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rgbClr val="1C4C7D"/>
          </a:solidFill>
          <a:latin typeface="Myriad Pro" pitchFamily="-72" charset="0"/>
          <a:ea typeface="ＭＳ Ｐゴシック" pitchFamily="-72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rgbClr val="1C4C7D"/>
          </a:solidFill>
          <a:latin typeface="Myriad Pro" pitchFamily="-72" charset="0"/>
          <a:ea typeface="ＭＳ Ｐゴシック" pitchFamily="-72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rgbClr val="1C4C7D"/>
          </a:solidFill>
          <a:latin typeface="Myriad Pro" pitchFamily="-72" charset="0"/>
          <a:ea typeface="ＭＳ Ｐゴシック" pitchFamily="-72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8915400"/>
            <a:ext cx="6858000" cy="228600"/>
          </a:xfrm>
          <a:prstGeom prst="rect">
            <a:avLst/>
          </a:prstGeom>
          <a:solidFill>
            <a:srgbClr val="1C4C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5362" name="Picture 7" descr="Screen shot 2012-06-06 at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en-US"/>
              <a:t>Deaf </a:t>
            </a:r>
            <a:br>
              <a:rPr lang="en-US"/>
            </a:br>
            <a:r>
              <a:rPr lang="en-US"/>
              <a:t>Self–Advocacy</a:t>
            </a:r>
            <a:br>
              <a:rPr lang="en-US"/>
            </a:br>
            <a:r>
              <a:rPr lang="en-US"/>
              <a:t>Training</a:t>
            </a:r>
          </a:p>
        </p:txBody>
      </p:sp>
      <p:sp>
        <p:nvSpPr>
          <p:cNvPr id="15364" name="Rectangle 9"/>
          <p:cNvSpPr>
            <a:spLocks noGrp="1"/>
          </p:cNvSpPr>
          <p:nvPr>
            <p:ph type="body" idx="4294967295"/>
          </p:nvPr>
        </p:nvSpPr>
        <p:spPr>
          <a:xfrm>
            <a:off x="495300" y="4191000"/>
            <a:ext cx="5981700" cy="41290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The seven ways, as suggested by the National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Association of the Deaf, to advocate for yourself: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20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1.  Request specific accommodations.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2.  Know your rights.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3.  Educate others.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4.  Know who you are dealing with.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5.  Follow proper procedures.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6.  Be tactful.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chemeClr val="tx2"/>
                </a:solidFill>
              </a:rPr>
              <a:t>7.  Compromise.</a:t>
            </a:r>
            <a:r>
              <a:rPr lang="en-US" sz="2200" i="1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i="1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600" i="1">
                <a:solidFill>
                  <a:schemeClr val="tx2"/>
                </a:solidFill>
              </a:rPr>
              <a:t>Source: www.nad.org/issues/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600" i="1">
                <a:solidFill>
                  <a:schemeClr val="tx2"/>
                </a:solidFill>
              </a:rPr>
              <a:t>about-law-and-advocacy-center/advocacy-tips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85800" y="8458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/>
              <a:t>Deaf </a:t>
            </a:r>
            <a:br>
              <a:rPr lang="en-US"/>
            </a:br>
            <a:r>
              <a:rPr lang="en-US"/>
              <a:t>Self–Advocacy</a:t>
            </a:r>
            <a:br>
              <a:rPr lang="en-US"/>
            </a:br>
            <a:r>
              <a:rPr lang="en-US"/>
              <a:t>Training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342900" y="4114800"/>
            <a:ext cx="6172200" cy="4052888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The law defines </a:t>
            </a:r>
            <a:r>
              <a:rPr lang="en-US" sz="2800" b="1">
                <a:solidFill>
                  <a:schemeClr val="tx2"/>
                </a:solidFill>
                <a:latin typeface="Calibri" pitchFamily="-72" charset="0"/>
              </a:rPr>
              <a:t>Qualified Interpreter</a:t>
            </a:r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 as: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2800">
              <a:solidFill>
                <a:schemeClr val="tx2"/>
              </a:solidFill>
              <a:latin typeface="Calibri" pitchFamily="-7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“an interpreter who is able to interpret effectively, accurately and impartially both receptively and expressively, using any necessary specialized vocabulary.”</a:t>
            </a:r>
            <a:endParaRPr lang="en-US" sz="2400" i="1">
              <a:solidFill>
                <a:schemeClr val="tx2"/>
              </a:solidFill>
              <a:latin typeface="Calibri" pitchFamily="-7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2400" i="1">
              <a:solidFill>
                <a:schemeClr val="tx2"/>
              </a:solidFill>
              <a:latin typeface="Calibri" pitchFamily="-72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2400" i="1">
                <a:solidFill>
                  <a:schemeClr val="tx2"/>
                </a:solidFill>
                <a:latin typeface="Calibri" pitchFamily="-72" charset="0"/>
              </a:rPr>
              <a:t>Source: ADA Handbook, 1991</a:t>
            </a:r>
            <a:endParaRPr lang="en-US" sz="2400" i="1">
              <a:solidFill>
                <a:schemeClr val="tx1"/>
              </a:solidFill>
              <a:latin typeface="Calibri" pitchFamily="-72" charset="0"/>
            </a:endParaRPr>
          </a:p>
        </p:txBody>
      </p:sp>
      <p:sp>
        <p:nvSpPr>
          <p:cNvPr id="16388" name="Text Box 1028"/>
          <p:cNvSpPr txBox="1">
            <a:spLocks noChangeArrowheads="1"/>
          </p:cNvSpPr>
          <p:nvPr/>
        </p:nvSpPr>
        <p:spPr bwMode="auto">
          <a:xfrm>
            <a:off x="762000" y="8458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/>
              <a:t>Deaf </a:t>
            </a:r>
            <a:br>
              <a:rPr lang="en-US"/>
            </a:br>
            <a:r>
              <a:rPr lang="en-US"/>
              <a:t>Self–Advocacy</a:t>
            </a:r>
            <a:br>
              <a:rPr lang="en-US"/>
            </a:br>
            <a:r>
              <a:rPr lang="en-US"/>
              <a:t>Training</a:t>
            </a:r>
          </a:p>
        </p:txBody>
      </p:sp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381000" y="3962400"/>
            <a:ext cx="6248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2"/>
                </a:solidFill>
                <a:latin typeface="Calibri" pitchFamily="-72" charset="0"/>
              </a:rPr>
              <a:t>The U.S. Department of Justice defines </a:t>
            </a:r>
            <a:r>
              <a:rPr lang="en-US" b="1" i="1">
                <a:solidFill>
                  <a:schemeClr val="tx2"/>
                </a:solidFill>
                <a:latin typeface="Calibri" pitchFamily="-72" charset="0"/>
              </a:rPr>
              <a:t>reasonable accommodation </a:t>
            </a:r>
            <a:r>
              <a:rPr lang="en-US" i="1">
                <a:solidFill>
                  <a:schemeClr val="tx2"/>
                </a:solidFill>
                <a:latin typeface="Calibri" pitchFamily="-72" charset="0"/>
              </a:rPr>
              <a:t>as any modification or adjustment </a:t>
            </a:r>
            <a:r>
              <a:rPr lang="en-US">
                <a:solidFill>
                  <a:schemeClr val="tx2"/>
                </a:solidFill>
                <a:latin typeface="Calibri" pitchFamily="-72" charset="0"/>
              </a:rPr>
              <a:t>to a job or the work environment that will enable a qualified applicant or employee with a disability to participate in the application process or to perform essential job functions.</a:t>
            </a:r>
          </a:p>
          <a:p>
            <a:endParaRPr lang="en-US">
              <a:solidFill>
                <a:schemeClr val="tx2"/>
              </a:solidFill>
              <a:latin typeface="Calibri" pitchFamily="-72" charset="0"/>
            </a:endParaRPr>
          </a:p>
          <a:p>
            <a:r>
              <a:rPr lang="en-US">
                <a:solidFill>
                  <a:schemeClr val="tx2"/>
                </a:solidFill>
                <a:latin typeface="Calibri" pitchFamily="-72" charset="0"/>
              </a:rPr>
              <a:t> This also includes adjustments to make sure that a qualified individual with a disability has rights and privileges equal to those of employees without disabilities.</a:t>
            </a:r>
            <a:r>
              <a:rPr lang="en-US">
                <a:latin typeface="Calibri" pitchFamily="-72" charset="0"/>
              </a:rPr>
              <a:t> </a:t>
            </a:r>
          </a:p>
        </p:txBody>
      </p:sp>
      <p:sp>
        <p:nvSpPr>
          <p:cNvPr id="17412" name="Text Box 1028"/>
          <p:cNvSpPr txBox="1">
            <a:spLocks noChangeArrowheads="1"/>
          </p:cNvSpPr>
          <p:nvPr/>
        </p:nvSpPr>
        <p:spPr bwMode="auto">
          <a:xfrm>
            <a:off x="762000" y="8458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/>
              <a:t>Deaf </a:t>
            </a:r>
            <a:br>
              <a:rPr lang="en-US"/>
            </a:br>
            <a:r>
              <a:rPr lang="en-US"/>
              <a:t>Self–Advocacy</a:t>
            </a:r>
            <a:br>
              <a:rPr lang="en-US"/>
            </a:br>
            <a:r>
              <a:rPr lang="en-US"/>
              <a:t>Training</a:t>
            </a:r>
          </a:p>
        </p:txBody>
      </p:sp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152400" y="4495800"/>
            <a:ext cx="6477000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600">
                <a:solidFill>
                  <a:schemeClr val="tx2"/>
                </a:solidFill>
                <a:latin typeface="Calibri" pitchFamily="-72" charset="0"/>
              </a:rPr>
              <a:t>A good tip is to always carry </a:t>
            </a:r>
            <a:r>
              <a:rPr lang="en-US" sz="2600" b="1">
                <a:solidFill>
                  <a:schemeClr val="tx2"/>
                </a:solidFill>
                <a:latin typeface="Calibri" pitchFamily="-72" charset="0"/>
              </a:rPr>
              <a:t>paper and a pen </a:t>
            </a:r>
            <a:r>
              <a:rPr lang="en-US" sz="2600">
                <a:solidFill>
                  <a:schemeClr val="tx2"/>
                </a:solidFill>
                <a:latin typeface="Calibri" pitchFamily="-72" charset="0"/>
              </a:rPr>
              <a:t>with you any place you go. This way </a:t>
            </a:r>
            <a:r>
              <a:rPr lang="en-US" sz="2600" b="1">
                <a:solidFill>
                  <a:schemeClr val="tx2"/>
                </a:solidFill>
                <a:latin typeface="Calibri" pitchFamily="-72" charset="0"/>
              </a:rPr>
              <a:t>you</a:t>
            </a:r>
            <a:r>
              <a:rPr lang="en-US" sz="2600">
                <a:solidFill>
                  <a:schemeClr val="tx2"/>
                </a:solidFill>
                <a:latin typeface="Calibri" pitchFamily="-72" charset="0"/>
              </a:rPr>
              <a:t> have a copy of the written communication. </a:t>
            </a:r>
          </a:p>
          <a:p>
            <a:endParaRPr lang="en-US" sz="2600">
              <a:solidFill>
                <a:schemeClr val="tx2"/>
              </a:solidFill>
              <a:latin typeface="Calibri" pitchFamily="-72" charset="0"/>
            </a:endParaRPr>
          </a:p>
          <a:p>
            <a:r>
              <a:rPr lang="en-US" sz="2600">
                <a:solidFill>
                  <a:schemeClr val="tx2"/>
                </a:solidFill>
                <a:latin typeface="Calibri" pitchFamily="-72" charset="0"/>
              </a:rPr>
              <a:t>Write down all the names, addresses, e-mail addresses, and Web sites of everyone you </a:t>
            </a:r>
          </a:p>
          <a:p>
            <a:r>
              <a:rPr lang="en-US" sz="2600">
                <a:solidFill>
                  <a:schemeClr val="tx2"/>
                </a:solidFill>
                <a:latin typeface="Calibri" pitchFamily="-72" charset="0"/>
              </a:rPr>
              <a:t>talk with, so that you have all the names and phone numbers or e-mail addresses you need</a:t>
            </a:r>
          </a:p>
          <a:p>
            <a:r>
              <a:rPr lang="en-US" sz="2600">
                <a:solidFill>
                  <a:schemeClr val="tx2"/>
                </a:solidFill>
                <a:latin typeface="Calibri" pitchFamily="-72" charset="0"/>
              </a:rPr>
              <a:t>to find information.</a:t>
            </a:r>
            <a:endParaRPr lang="en-US" sz="2600">
              <a:latin typeface="Calibri" pitchFamily="-72" charset="0"/>
            </a:endParaRPr>
          </a:p>
        </p:txBody>
      </p:sp>
      <p:sp>
        <p:nvSpPr>
          <p:cNvPr id="18436" name="Text Box 1028"/>
          <p:cNvSpPr txBox="1">
            <a:spLocks noChangeArrowheads="1"/>
          </p:cNvSpPr>
          <p:nvPr/>
        </p:nvSpPr>
        <p:spPr bwMode="auto">
          <a:xfrm>
            <a:off x="762000" y="8458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/>
              <a:t>Deaf </a:t>
            </a:r>
            <a:br>
              <a:rPr lang="en-US"/>
            </a:br>
            <a:r>
              <a:rPr lang="en-US"/>
              <a:t>Self–Advocacy</a:t>
            </a:r>
            <a:br>
              <a:rPr lang="en-US"/>
            </a:br>
            <a:r>
              <a:rPr lang="en-US"/>
              <a:t>Training</a:t>
            </a:r>
          </a:p>
        </p:txBody>
      </p:sp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152400" y="4267200"/>
            <a:ext cx="6705600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“</a:t>
            </a:r>
            <a:r>
              <a:rPr lang="en-US" sz="2800" b="1">
                <a:solidFill>
                  <a:schemeClr val="tx2"/>
                </a:solidFill>
                <a:latin typeface="Calibri" pitchFamily="-72" charset="0"/>
              </a:rPr>
              <a:t>Self-advocacy </a:t>
            </a:r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is speaking up for oneself. It</a:t>
            </a:r>
          </a:p>
          <a:p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means speaking up for oneself, and making</a:t>
            </a:r>
          </a:p>
          <a:p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one’s own choices in life, large and small. It</a:t>
            </a:r>
          </a:p>
          <a:p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means learning about one’s rights and</a:t>
            </a:r>
          </a:p>
          <a:p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responsibilities. It also means living the</a:t>
            </a:r>
          </a:p>
          <a:p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way one chooses and respecting the right</a:t>
            </a:r>
          </a:p>
          <a:p>
            <a:r>
              <a:rPr lang="en-US" sz="2800">
                <a:solidFill>
                  <a:schemeClr val="tx2"/>
                </a:solidFill>
                <a:latin typeface="Calibri" pitchFamily="-72" charset="0"/>
              </a:rPr>
              <a:t>of others to do the same.”</a:t>
            </a:r>
          </a:p>
          <a:p>
            <a:endParaRPr lang="en-US" sz="1600" i="1">
              <a:solidFill>
                <a:schemeClr val="tx2"/>
              </a:solidFill>
              <a:latin typeface="Calibri" pitchFamily="-72" charset="0"/>
            </a:endParaRPr>
          </a:p>
          <a:p>
            <a:r>
              <a:rPr lang="en-US" sz="1600" i="1">
                <a:solidFill>
                  <a:schemeClr val="tx2"/>
                </a:solidFill>
                <a:latin typeface="Calibri" pitchFamily="-72" charset="0"/>
              </a:rPr>
              <a:t>Source: The ARC of Massachusetts</a:t>
            </a:r>
          </a:p>
          <a:p>
            <a:r>
              <a:rPr lang="en-US" sz="1600" i="1">
                <a:solidFill>
                  <a:schemeClr val="tx2"/>
                </a:solidFill>
                <a:latin typeface="Calibri" pitchFamily="-72" charset="0"/>
              </a:rPr>
              <a:t>www.arcmass.org/CommunityServices/</a:t>
            </a:r>
          </a:p>
          <a:p>
            <a:r>
              <a:rPr lang="en-US" sz="1600" i="1">
                <a:solidFill>
                  <a:schemeClr val="tx2"/>
                </a:solidFill>
                <a:latin typeface="Calibri" pitchFamily="-72" charset="0"/>
              </a:rPr>
              <a:t>AdvocacyandSelfAdvocacy/tabid/116/Default.aspx</a:t>
            </a:r>
            <a:endParaRPr lang="en-US" sz="1600">
              <a:latin typeface="Calibri" pitchFamily="-72" charset="0"/>
            </a:endParaRPr>
          </a:p>
        </p:txBody>
      </p:sp>
      <p:sp>
        <p:nvSpPr>
          <p:cNvPr id="19460" name="Text Box 1028"/>
          <p:cNvSpPr txBox="1">
            <a:spLocks noChangeArrowheads="1"/>
          </p:cNvSpPr>
          <p:nvPr/>
        </p:nvSpPr>
        <p:spPr bwMode="auto">
          <a:xfrm>
            <a:off x="762000" y="8458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/>
              <a:t>Deaf </a:t>
            </a:r>
            <a:br>
              <a:rPr lang="en-US"/>
            </a:br>
            <a:r>
              <a:rPr lang="en-US"/>
              <a:t>Self–Advocacy</a:t>
            </a:r>
            <a:br>
              <a:rPr lang="en-US"/>
            </a:br>
            <a:r>
              <a:rPr lang="en-US"/>
              <a:t>Training</a:t>
            </a:r>
          </a:p>
        </p:txBody>
      </p:sp>
      <p:sp>
        <p:nvSpPr>
          <p:cNvPr id="20482" name="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762000" y="8458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452</Words>
  <Application>Microsoft Macintosh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ＭＳ Ｐゴシック</vt:lpstr>
      <vt:lpstr>Myriad Pro</vt:lpstr>
      <vt:lpstr>Calibri</vt:lpstr>
      <vt:lpstr>Office Theme</vt:lpstr>
      <vt:lpstr>Deaf  Self–Advocacy Training</vt:lpstr>
      <vt:lpstr>Deaf  Self–Advocacy Training</vt:lpstr>
      <vt:lpstr>Deaf  Self–Advocacy Training</vt:lpstr>
      <vt:lpstr>Deaf  Self–Advocacy Training</vt:lpstr>
      <vt:lpstr>Deaf  Self–Advocacy Training</vt:lpstr>
      <vt:lpstr>Deaf  Self–Advocacy Training</vt:lpstr>
    </vt:vector>
  </TitlesOfParts>
  <Company>DARS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 ________ Location ______________ Training List Needs</dc:title>
  <dc:creator>DARS</dc:creator>
  <cp:lastModifiedBy>EnglishWit Solutions LLC</cp:lastModifiedBy>
  <cp:revision>65</cp:revision>
  <dcterms:created xsi:type="dcterms:W3CDTF">2012-06-06T00:20:20Z</dcterms:created>
  <dcterms:modified xsi:type="dcterms:W3CDTF">2012-06-06T15:10:14Z</dcterms:modified>
</cp:coreProperties>
</file>