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4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6/18/13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6/18/13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6/18/13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6/18/13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6/18/13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6/18/13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6/18/13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nco.edu/doit/resources/educational_interpreting.html" TargetMode="External"/><Relationship Id="rId3" Type="http://schemas.openxmlformats.org/officeDocument/2006/relationships/hyperlink" Target="http://www.listen-up.org/edu/options1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lassroominterpreting.org/About/index.as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Deaf Education Overview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NIEC Faces of Deaf VR Consumers Module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274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Deaf Education Overview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Resources:</a:t>
            </a:r>
          </a:p>
          <a:p>
            <a:r>
              <a:rPr lang="en-US" dirty="0" smtClean="0"/>
              <a:t>Johnson, L.J. (2004).  NASDSE fact sheet on </a:t>
            </a:r>
            <a:r>
              <a:rPr lang="en-US" dirty="0"/>
              <a:t>educational interpreting </a:t>
            </a:r>
            <a:r>
              <a:rPr lang="en-US" dirty="0" smtClean="0">
                <a:hlinkClick r:id="rId2"/>
              </a:rPr>
              <a:t>(http</a:t>
            </a:r>
            <a:r>
              <a:rPr lang="en-US" dirty="0">
                <a:hlinkClick r:id="rId2"/>
              </a:rPr>
              <a:t>://www.unco.edu/doit/resources/</a:t>
            </a:r>
            <a:r>
              <a:rPr lang="en-US" dirty="0" smtClean="0">
                <a:hlinkClick r:id="rId2"/>
              </a:rPr>
              <a:t>educational_interpreting.html</a:t>
            </a:r>
            <a:r>
              <a:rPr lang="en-US" dirty="0" smtClean="0"/>
              <a:t>). </a:t>
            </a:r>
          </a:p>
          <a:p>
            <a:r>
              <a:rPr lang="en-US" dirty="0" err="1" smtClean="0"/>
              <a:t>Zapien</a:t>
            </a:r>
            <a:r>
              <a:rPr lang="en-US" dirty="0" smtClean="0"/>
              <a:t>, C. (1998).  Options in Deaf Education:  History, methodologies, and strategies for surviving the system (</a:t>
            </a:r>
            <a:r>
              <a:rPr lang="en-US" dirty="0">
                <a:hlinkClick r:id="rId3"/>
              </a:rPr>
              <a:t>http://www.listen-up.org/edu/options1.</a:t>
            </a:r>
            <a:r>
              <a:rPr lang="en-US" dirty="0" smtClean="0">
                <a:hlinkClick r:id="rId3"/>
              </a:rPr>
              <a:t>htm</a:t>
            </a:r>
            <a:r>
              <a:rPr lang="en-US" dirty="0" smtClean="0"/>
              <a:t>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859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Deaf Education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Historic Roots of Deaf Education in US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lvl="1"/>
            <a:r>
              <a:rPr lang="en-US" sz="2000" dirty="0" smtClean="0"/>
              <a:t>American School for the Deaf established 1817</a:t>
            </a:r>
          </a:p>
          <a:p>
            <a:pPr marL="349250" lvl="1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Gallaudet (College) University established 1864</a:t>
            </a:r>
          </a:p>
          <a:p>
            <a:pPr marL="349250" lvl="1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Milan Conference 1880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57097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Deaf Education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Individuals with Disabilities Education Act (IDEA)</a:t>
            </a:r>
          </a:p>
          <a:p>
            <a:pPr marL="0" indent="0">
              <a:buNone/>
            </a:pPr>
            <a:endParaRPr lang="en-US" sz="2400" dirty="0" smtClean="0"/>
          </a:p>
          <a:p>
            <a:pPr lvl="1"/>
            <a:r>
              <a:rPr lang="en-US" sz="2000" dirty="0" smtClean="0"/>
              <a:t>Initially passed in mid-1970s</a:t>
            </a:r>
          </a:p>
          <a:p>
            <a:pPr marL="349250" lvl="1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Free &amp; Appropriate Education</a:t>
            </a:r>
          </a:p>
          <a:p>
            <a:pPr marL="349250" lvl="1" indent="0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Least Restrictive Environment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Interpreters as a “related service”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13440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Deaf Education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Communication Approaches in Deaf Education: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2000" dirty="0" smtClean="0"/>
              <a:t>Oral Method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Cued Speech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Manual Codes for English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ASL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2870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Deaf Education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Educational Approaches in Deaf Ed:</a:t>
            </a:r>
          </a:p>
          <a:p>
            <a:endParaRPr lang="en-US" dirty="0"/>
          </a:p>
          <a:p>
            <a:pPr lvl="1"/>
            <a:r>
              <a:rPr lang="en-US" sz="2000" dirty="0" smtClean="0"/>
              <a:t>Bilingual-Bicultural Approach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Total Communication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Aural/Oral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31346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Deaf Education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Deaf Education Environments</a:t>
            </a:r>
            <a:r>
              <a:rPr lang="en-US" dirty="0" smtClean="0"/>
              <a:t>:</a:t>
            </a:r>
          </a:p>
          <a:p>
            <a:pPr lvl="1"/>
            <a:r>
              <a:rPr lang="en-US" sz="2000" dirty="0" smtClean="0"/>
              <a:t>Residential Schools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Day Schools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Mainstream/Inclusion Programs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Self-Contained Classrooms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2449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Deaf Education Overview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Teacher Qualifications</a:t>
            </a:r>
          </a:p>
          <a:p>
            <a:pPr lvl="1"/>
            <a:endParaRPr lang="en-US" dirty="0"/>
          </a:p>
          <a:p>
            <a:pPr lvl="1"/>
            <a:r>
              <a:rPr lang="en-US" sz="2000" dirty="0" smtClean="0"/>
              <a:t>Vast majority of deaf educators are hearing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Few are Deaf or native users of ASL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Teaching licensure requirements rarely, if ever, test for sign language proficiency</a:t>
            </a:r>
          </a:p>
        </p:txBody>
      </p:sp>
    </p:spTree>
    <p:extLst>
      <p:ext uri="{BB962C8B-B14F-4D97-AF65-F5344CB8AC3E}">
        <p14:creationId xmlns:p14="http://schemas.microsoft.com/office/powerpoint/2010/main" val="4211077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Deaf Education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200" dirty="0" smtClean="0"/>
              <a:t>Interpreter Credentials:</a:t>
            </a:r>
          </a:p>
          <a:p>
            <a:pPr marL="342900" lvl="1" indent="-342900">
              <a:spcBef>
                <a:spcPts val="2000"/>
              </a:spcBef>
              <a:buClr>
                <a:schemeClr val="accent1"/>
              </a:buClr>
            </a:pPr>
            <a:r>
              <a:rPr lang="en-US" sz="2000" dirty="0" smtClean="0"/>
              <a:t>No </a:t>
            </a:r>
            <a:r>
              <a:rPr lang="en-US" sz="2000" dirty="0"/>
              <a:t>national standard for interpreter </a:t>
            </a:r>
            <a:r>
              <a:rPr lang="en-US" sz="2000" dirty="0" smtClean="0"/>
              <a:t>proficiency</a:t>
            </a:r>
          </a:p>
          <a:p>
            <a:pPr marL="342900" lvl="1" indent="-342900">
              <a:spcBef>
                <a:spcPts val="2000"/>
              </a:spcBef>
              <a:buClr>
                <a:schemeClr val="accent1"/>
              </a:buClr>
            </a:pPr>
            <a:r>
              <a:rPr lang="en-US" sz="2000" dirty="0" smtClean="0"/>
              <a:t>Many interpreters remain unqualified today</a:t>
            </a:r>
          </a:p>
          <a:p>
            <a:r>
              <a:rPr lang="en-US" dirty="0" smtClean="0"/>
              <a:t>The Educational Interpreter Proficiency Assessment (EIPA) was designed to measure interpreting skills in k-12 settings</a:t>
            </a:r>
          </a:p>
          <a:p>
            <a:pPr marL="349250" lvl="1" indent="0">
              <a:buNone/>
            </a:pPr>
            <a:endParaRPr lang="en-US" dirty="0" smtClean="0"/>
          </a:p>
          <a:p>
            <a:pPr lvl="2"/>
            <a:r>
              <a:rPr lang="en-US" dirty="0" smtClean="0"/>
              <a:t>Can test for different populations (elementary/HS)</a:t>
            </a:r>
          </a:p>
          <a:p>
            <a:pPr lvl="2"/>
            <a:r>
              <a:rPr lang="en-US" dirty="0" smtClean="0"/>
              <a:t>Can test for use of ASL and MCE</a:t>
            </a:r>
          </a:p>
          <a:p>
            <a:pPr marL="685800" lvl="2" indent="0">
              <a:buNone/>
            </a:pPr>
            <a:endParaRPr lang="en-US" dirty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err="1">
                <a:hlinkClick r:id="rId2"/>
              </a:rPr>
              <a:t>www.classroominterpreting.org</a:t>
            </a:r>
            <a:r>
              <a:rPr lang="en-US" dirty="0">
                <a:hlinkClick r:id="rId2"/>
              </a:rPr>
              <a:t>/About/</a:t>
            </a:r>
            <a:r>
              <a:rPr lang="en-US" dirty="0" err="1">
                <a:hlinkClick r:id="rId2"/>
              </a:rPr>
              <a:t>index.asp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84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Deaf Education Overview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Deaf Education in International Settings: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2000" dirty="0" smtClean="0"/>
              <a:t>Most developed countries offer the same array of communication and educational approaches as the US.</a:t>
            </a:r>
          </a:p>
          <a:p>
            <a:pPr lvl="1"/>
            <a:r>
              <a:rPr lang="en-US" sz="2000" dirty="0" smtClean="0"/>
              <a:t>Developing countries may have fewer options limiting educational access for Deaf individuals.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5552700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312</Words>
  <Application>Microsoft Macintosh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Perception</vt:lpstr>
      <vt:lpstr>Deaf Education Overview </vt:lpstr>
      <vt:lpstr>Deaf Education Overview</vt:lpstr>
      <vt:lpstr>Deaf Education Overview</vt:lpstr>
      <vt:lpstr>Deaf Education Overview</vt:lpstr>
      <vt:lpstr>Deaf Education Overview</vt:lpstr>
      <vt:lpstr>Deaf Education Overview</vt:lpstr>
      <vt:lpstr>Deaf Education Overview </vt:lpstr>
      <vt:lpstr>Deaf Education Overview</vt:lpstr>
      <vt:lpstr>Deaf Education Overview </vt:lpstr>
      <vt:lpstr>Deaf Education Overview </vt:lpstr>
    </vt:vector>
  </TitlesOfParts>
  <Company>Northeastern University-NIEC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Deaf Education Overview </dc:title>
  <dc:creator>Trudy Schafer</dc:creator>
  <cp:lastModifiedBy>Trudy Schafer</cp:lastModifiedBy>
  <cp:revision>10</cp:revision>
  <dcterms:created xsi:type="dcterms:W3CDTF">2012-12-12T19:37:48Z</dcterms:created>
  <dcterms:modified xsi:type="dcterms:W3CDTF">2013-06-18T19:41:25Z</dcterms:modified>
</cp:coreProperties>
</file>